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5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7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00ADFA"/>
    <a:srgbClr val="009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018CA-D267-4C1F-9F6D-DCE2D6729E49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88EE9-CF77-4FA0-9417-41EFF265A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29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0117-A92C-4EF4-9F93-5DD61E6C0ECC}" type="datetime1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148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A573D-FF03-493C-B867-7335404020A9}" type="datetime1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55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EB18-BBBE-4949-B643-2C511B53B079}" type="datetime1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1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CCD8-9DC6-4F45-BD11-87B58FFBCDB9}" type="datetime1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59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3CCAE-2C9E-452D-BDC6-1DAF23F08DE2}" type="datetime1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24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DCE4-3A8F-449B-ABBB-283A1865D379}" type="datetime1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8864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8A481-FEA2-43CA-90E9-2364CC3B8526}" type="datetime1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70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5672-F44E-4377-AC7B-6B7795CC6795}" type="datetime1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83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3015A-3973-4304-AF88-86ACC450F333}" type="datetime1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3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D5A8-EBDB-4D0A-A8A9-24AA24648A59}" type="datetime1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94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DE7C-D541-4C68-9C13-379CC1D865C7}" type="datetime1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71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85367-80AF-4A4E-99BB-C9F2A8787A12}" type="datetime1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8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E6597-502C-4700-B4DA-60F5C21F79AF}" type="datetime1">
              <a:rPr lang="en-US" smtClean="0"/>
              <a:t>12/21/2021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1376-6F95-4EF9-B438-BED495D875AE}" type="datetime1">
              <a:rPr lang="en-US" smtClean="0"/>
              <a:t>12/21/2021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24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D932-6595-45E6-95A8-A984E9B4A5D1}" type="datetime1">
              <a:rPr lang="en-US" smtClean="0"/>
              <a:t>12/21/2021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5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C4D7-F61F-486C-9570-8FB5ACE45FB4}" type="datetime1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4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A4A2-E049-423E-8E7F-6D3153F0D7AC}" type="datetime1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85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74F8378-E879-4683-883E-6BD13ED83216}" type="datetime1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24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6B380-0E86-463A-9E03-654B31FF6D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89399" y="4533090"/>
            <a:ext cx="7413623" cy="927916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Data Mining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21BEFA-4225-4E0A-BBA2-8B0D725934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377" y="5461004"/>
            <a:ext cx="6987645" cy="787395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CHAPTER 5</a:t>
            </a:r>
          </a:p>
          <a:p>
            <a:pPr algn="ctr">
              <a:lnSpc>
                <a:spcPct val="90000"/>
              </a:lnSpc>
            </a:pPr>
            <a:r>
              <a:rPr lang="en-US" sz="2000" dirty="0"/>
              <a:t>Business Intelligence: Carlo </a:t>
            </a:r>
            <a:r>
              <a:rPr lang="en-US" sz="2000" dirty="0" err="1"/>
              <a:t>Vercellis</a:t>
            </a:r>
            <a:endParaRPr lang="en-US" sz="1400" dirty="0"/>
          </a:p>
        </p:txBody>
      </p:sp>
      <p:sp>
        <p:nvSpPr>
          <p:cNvPr id="84" name="Rounded Rectangle 6">
            <a:extLst>
              <a:ext uri="{FF2B5EF4-FFF2-40B4-BE49-F238E27FC236}">
                <a16:creationId xmlns:a16="http://schemas.microsoft.com/office/drawing/2014/main" id="{56E390B6-47E3-4ADD-9C03-196F64347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609600"/>
            <a:ext cx="7833360" cy="3633216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FB6992E0-99E7-4A53-A77D-9EA4FCEF74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5" r="2" b="2"/>
          <a:stretch/>
        </p:blipFill>
        <p:spPr bwMode="auto">
          <a:xfrm>
            <a:off x="3588833" y="609600"/>
            <a:ext cx="8159872" cy="36332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6184F8B-128A-45C6-AD2E-076D63A2E952}"/>
              </a:ext>
            </a:extLst>
          </p:cNvPr>
          <p:cNvSpPr txBox="1"/>
          <p:nvPr/>
        </p:nvSpPr>
        <p:spPr>
          <a:xfrm>
            <a:off x="3585927" y="609600"/>
            <a:ext cx="8159871" cy="549897"/>
          </a:xfrm>
          <a:prstGeom prst="rect">
            <a:avLst/>
          </a:prstGeom>
          <a:solidFill>
            <a:srgbClr val="3399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046A9-B6EF-430B-B85B-4208916BF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90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FFDF1-D4E5-48CC-AE34-9641ABD5B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0021" y="186181"/>
            <a:ext cx="10018713" cy="813062"/>
          </a:xfrm>
        </p:spPr>
        <p:txBody>
          <a:bodyPr/>
          <a:lstStyle/>
          <a:p>
            <a:r>
              <a:rPr lang="en-US" dirty="0"/>
              <a:t>Analysis Methodologies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86782-036B-4505-B78B-34C21BB46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042" y="1130430"/>
            <a:ext cx="10018713" cy="477074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Supervised and unsupervised learning processes</a:t>
            </a:r>
          </a:p>
          <a:p>
            <a:pPr lvl="1"/>
            <a:r>
              <a:rPr lang="en-US" dirty="0"/>
              <a:t>“Supervised” means training data has ground truth tables to learn from.</a:t>
            </a:r>
          </a:p>
          <a:p>
            <a:pPr lvl="1"/>
            <a:r>
              <a:rPr lang="en-US" dirty="0"/>
              <a:t>“Unsupervised” means no truth tables for training data.</a:t>
            </a:r>
          </a:p>
          <a:p>
            <a:r>
              <a:rPr lang="en-US" dirty="0"/>
              <a:t>Seven data mining tasks</a:t>
            </a:r>
          </a:p>
          <a:p>
            <a:pPr lvl="1"/>
            <a:r>
              <a:rPr lang="en-US" dirty="0"/>
              <a:t>Characterization and discrimination -S</a:t>
            </a:r>
          </a:p>
          <a:p>
            <a:pPr lvl="1"/>
            <a:r>
              <a:rPr lang="en-US" dirty="0"/>
              <a:t>Classification -S</a:t>
            </a:r>
          </a:p>
          <a:p>
            <a:pPr lvl="1"/>
            <a:r>
              <a:rPr lang="en-US" dirty="0"/>
              <a:t>Regression - S</a:t>
            </a:r>
          </a:p>
          <a:p>
            <a:pPr lvl="1"/>
            <a:r>
              <a:rPr lang="en-US" dirty="0"/>
              <a:t>Time Series analysis - S</a:t>
            </a:r>
          </a:p>
          <a:p>
            <a:pPr lvl="1"/>
            <a:r>
              <a:rPr lang="en-US" dirty="0"/>
              <a:t>Association rules -U</a:t>
            </a:r>
          </a:p>
          <a:p>
            <a:pPr lvl="1"/>
            <a:r>
              <a:rPr lang="en-US" dirty="0"/>
              <a:t>Clustering -U</a:t>
            </a:r>
          </a:p>
          <a:p>
            <a:pPr lvl="1"/>
            <a:r>
              <a:rPr lang="en-US" dirty="0"/>
              <a:t>Description and visualization - 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C670DD-30B7-40EF-B2F0-324366E04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27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0BFB7-1C34-4176-A2FD-8813085C1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4A5CF-A0E7-4C06-BB1D-13A8B821D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7D7CDF-7CCB-4212-89D4-482729F17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5" name="Object 1024">
            <a:extLst>
              <a:ext uri="{FF2B5EF4-FFF2-40B4-BE49-F238E27FC236}">
                <a16:creationId xmlns:a16="http://schemas.microsoft.com/office/drawing/2014/main" id="{A6BF28EC-C672-4967-878D-5CF3CC5B51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8903304"/>
              </p:ext>
            </p:extLst>
          </p:nvPr>
        </p:nvGraphicFramePr>
        <p:xfrm>
          <a:off x="2126974" y="625744"/>
          <a:ext cx="8941261" cy="5517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5772150" imgH="4457700" progId="Excel.Sheet.8">
                  <p:embed/>
                </p:oleObj>
              </mc:Choice>
              <mc:Fallback>
                <p:oleObj name="Worksheet" r:id="rId3" imgW="5772150" imgH="4457700" progId="Excel.Sheet.8">
                  <p:embed/>
                  <p:pic>
                    <p:nvPicPr>
                      <p:cNvPr id="12293" name="Object 1024">
                        <a:extLst>
                          <a:ext uri="{FF2B5EF4-FFF2-40B4-BE49-F238E27FC236}">
                            <a16:creationId xmlns:a16="http://schemas.microsoft.com/office/drawing/2014/main" id="{0F37E744-6830-41B0-B6EF-148963DE5BA5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6974" y="625744"/>
                        <a:ext cx="8941261" cy="5517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420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AD45085C-9CFE-4C7B-85C6-A4DBA345B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602" y="1076376"/>
            <a:ext cx="3735422" cy="4837890"/>
          </a:xfrm>
        </p:spPr>
        <p:txBody>
          <a:bodyPr anchor="t">
            <a:normAutofit fontScale="92500"/>
          </a:bodyPr>
          <a:lstStyle/>
          <a:p>
            <a:r>
              <a:rPr lang="en-US" sz="1700" b="1" u="sng" dirty="0"/>
              <a:t>CLASSIFICATION</a:t>
            </a:r>
            <a:r>
              <a:rPr lang="en-US" sz="1700" b="1" dirty="0"/>
              <a:t> (Supervised)</a:t>
            </a:r>
            <a:endParaRPr lang="en-US" sz="1600" b="1" dirty="0"/>
          </a:p>
          <a:p>
            <a:pPr lvl="1"/>
            <a:r>
              <a:rPr lang="en-US" sz="1800" dirty="0"/>
              <a:t>Training Set(labelled images) </a:t>
            </a:r>
          </a:p>
          <a:p>
            <a:pPr lvl="1"/>
            <a:r>
              <a:rPr lang="en-US" sz="1800" dirty="0"/>
              <a:t> Test Set (not a part of training set but used for evaluation)</a:t>
            </a:r>
          </a:p>
          <a:p>
            <a:pPr lvl="1"/>
            <a:r>
              <a:rPr lang="en-US" sz="1800" dirty="0"/>
              <a:t>Yes/No Questions</a:t>
            </a:r>
          </a:p>
          <a:p>
            <a:r>
              <a:rPr lang="en-US" sz="1700" b="1" u="sng" dirty="0"/>
              <a:t>REGRESSION (Supervised)</a:t>
            </a:r>
          </a:p>
          <a:p>
            <a:pPr lvl="1"/>
            <a:r>
              <a:rPr lang="en-US" sz="1800" dirty="0"/>
              <a:t>How many customers will visit the website?</a:t>
            </a:r>
          </a:p>
          <a:p>
            <a:pPr lvl="1"/>
            <a:r>
              <a:rPr lang="en-US" sz="1800" dirty="0"/>
              <a:t>What will be the income from the clicks on the websites? </a:t>
            </a:r>
          </a:p>
          <a:p>
            <a:pPr lvl="1"/>
            <a:r>
              <a:rPr lang="en-US" sz="1800" dirty="0"/>
              <a:t>How many human figures in this picture?</a:t>
            </a:r>
          </a:p>
          <a:p>
            <a:r>
              <a:rPr lang="en-US" sz="1700" b="1" u="sng" dirty="0"/>
              <a:t>CLUSTERING (Unsupervised)</a:t>
            </a:r>
            <a:endParaRPr lang="en-US" sz="2600" b="1" u="sng" dirty="0"/>
          </a:p>
          <a:p>
            <a:pPr lvl="1"/>
            <a:r>
              <a:rPr lang="en-US" sz="1900" dirty="0"/>
              <a:t>Put the objects in a group</a:t>
            </a:r>
            <a:endParaRPr lang="en-US" sz="1200" dirty="0"/>
          </a:p>
        </p:txBody>
      </p:sp>
      <p:pic>
        <p:nvPicPr>
          <p:cNvPr id="1026" name="Picture 2" descr="Set of isolated objects of kids and school items illustration ...">
            <a:extLst>
              <a:ext uri="{FF2B5EF4-FFF2-40B4-BE49-F238E27FC236}">
                <a16:creationId xmlns:a16="http://schemas.microsoft.com/office/drawing/2014/main" id="{F952EA3E-C418-4BFB-8B6D-C4765C728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45931" y="507458"/>
            <a:ext cx="6663447" cy="6045553"/>
          </a:xfrm>
          <a:prstGeom prst="roundRect">
            <a:avLst>
              <a:gd name="adj" fmla="val 4380"/>
            </a:avLst>
          </a:prstGeom>
          <a:noFill/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8413BC-5914-4634-A79E-DC966CCBB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fld id="{B3C7F9FA-8149-4647-B050-EF8553F3CB63}" type="slidenum">
              <a:rPr lang="en-US" smtClean="0"/>
              <a:pPr>
                <a:spcAft>
                  <a:spcPts val="600"/>
                </a:spcAft>
              </a:pPr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608174-A9CC-4C29-8D3A-4986FF9DF265}"/>
              </a:ext>
            </a:extLst>
          </p:cNvPr>
          <p:cNvSpPr txBox="1"/>
          <p:nvPr/>
        </p:nvSpPr>
        <p:spPr>
          <a:xfrm>
            <a:off x="5145932" y="6120199"/>
            <a:ext cx="6663447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48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9CD51-2258-4E8F-B003-09AFEC0BD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497" y="2552700"/>
            <a:ext cx="2669423" cy="1752599"/>
          </a:xfrm>
        </p:spPr>
        <p:txBody>
          <a:bodyPr>
            <a:normAutofit fontScale="90000"/>
          </a:bodyPr>
          <a:lstStyle/>
          <a:p>
            <a:r>
              <a:rPr lang="en-US" dirty="0"/>
              <a:t>Actors and roles in the data mining process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11777B-F870-4AC0-9F63-D4C76034A1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9212" y="50800"/>
            <a:ext cx="4350291" cy="685800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70DF-71F0-468A-ADD8-979A47FC0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13</a:t>
            </a:fld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0C4684AE-E89A-4BCE-A7EE-5570B4C9EB0E}"/>
              </a:ext>
            </a:extLst>
          </p:cNvPr>
          <p:cNvSpPr/>
          <p:nvPr/>
        </p:nvSpPr>
        <p:spPr>
          <a:xfrm>
            <a:off x="4717899" y="314960"/>
            <a:ext cx="1524000" cy="4673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21D26B68-2205-43CD-8A4C-440B745F888B}"/>
              </a:ext>
            </a:extLst>
          </p:cNvPr>
          <p:cNvSpPr/>
          <p:nvPr/>
        </p:nvSpPr>
        <p:spPr>
          <a:xfrm>
            <a:off x="4717899" y="2824480"/>
            <a:ext cx="1524000" cy="4673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350805A6-3BE4-45B5-A4A9-EF83F3142B96}"/>
              </a:ext>
            </a:extLst>
          </p:cNvPr>
          <p:cNvSpPr/>
          <p:nvPr/>
        </p:nvSpPr>
        <p:spPr>
          <a:xfrm>
            <a:off x="6380481" y="1016000"/>
            <a:ext cx="426719" cy="5100320"/>
          </a:xfrm>
          <a:prstGeom prst="leftBrace">
            <a:avLst>
              <a:gd name="adj1" fmla="val 8333"/>
              <a:gd name="adj2" fmla="val 44261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043C3E9E-2F97-447D-BFA2-B3398A004A61}"/>
              </a:ext>
            </a:extLst>
          </p:cNvPr>
          <p:cNvSpPr/>
          <p:nvPr/>
        </p:nvSpPr>
        <p:spPr>
          <a:xfrm>
            <a:off x="6380481" y="50800"/>
            <a:ext cx="426720" cy="762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2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E4E1D-5B74-4107-BE01-7F6DC033C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Data Mining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0AA7E-1FFD-4E78-8EBA-B4A403F7A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Evolving technologies of information gathering and storage; large amount of data sets; complex analysis</a:t>
            </a:r>
          </a:p>
          <a:p>
            <a:r>
              <a:rPr lang="en-US" dirty="0"/>
              <a:t>Set of related activities referred to as ;data mining, knowledge discovery, pattern recognition, machine learning</a:t>
            </a:r>
          </a:p>
          <a:p>
            <a:r>
              <a:rPr lang="en-US" dirty="0"/>
              <a:t>Iterative process</a:t>
            </a:r>
          </a:p>
          <a:p>
            <a:r>
              <a:rPr lang="en-US" dirty="0"/>
              <a:t>Experts on the application domain – cooperate with – data analysts who use mathematical models.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05A8F3-CB41-48FB-8711-DF8E92EDC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06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22956-B10C-47AB-A2A9-5AA4AAD0C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223887"/>
            <a:ext cx="10018713" cy="822489"/>
          </a:xfrm>
        </p:spPr>
        <p:txBody>
          <a:bodyPr/>
          <a:lstStyle/>
          <a:p>
            <a:pPr algn="l"/>
            <a:r>
              <a:rPr lang="en-US" dirty="0"/>
              <a:t>Data Mining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CA6B6-948D-44E0-AB2E-ECAFAC1CB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020" y="1677975"/>
            <a:ext cx="10544292" cy="4986779"/>
          </a:xfrm>
        </p:spPr>
        <p:txBody>
          <a:bodyPr>
            <a:noAutofit/>
          </a:bodyPr>
          <a:lstStyle/>
          <a:p>
            <a:r>
              <a:rPr lang="en-US" dirty="0"/>
              <a:t>Refers to the overall process consisting of data gathering and analysis, development of inductive learning models and adoption of practical decisions and consequent actions.</a:t>
            </a:r>
          </a:p>
          <a:p>
            <a:r>
              <a:rPr lang="en-US" dirty="0"/>
              <a:t>Is the process of exploration and analysis of a dataset to find regular patterns, to extract relevant knowledge.</a:t>
            </a:r>
          </a:p>
          <a:p>
            <a:r>
              <a:rPr lang="en-US" dirty="0"/>
              <a:t>Characteristic of data mining – Procedure of collection of data and  inserting them into the database</a:t>
            </a:r>
          </a:p>
          <a:p>
            <a:r>
              <a:rPr lang="en-US" dirty="0"/>
              <a:t>The data mining process is based on inductive learning methods, whose main purpose is to derive general rules starting from a set of available examples, consisting of past observations recorded in one or more databases.</a:t>
            </a:r>
          </a:p>
          <a:p>
            <a:r>
              <a:rPr lang="en-US" dirty="0"/>
              <a:t>models and patterns:- linear equations, sets of rules in if–then–else form, clusters, charts and trees.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480373-221B-42F9-80F3-382E21DA5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83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E2B95-C63D-4A42-BD85-5AEDF1720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57519"/>
            <a:ext cx="10018713" cy="1752599"/>
          </a:xfrm>
        </p:spPr>
        <p:txBody>
          <a:bodyPr/>
          <a:lstStyle/>
          <a:p>
            <a:r>
              <a:rPr lang="en-US" dirty="0"/>
              <a:t>Data Mining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991DF-480B-49A5-89B6-BA1BCF55F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555449"/>
            <a:ext cx="4611690" cy="3124201"/>
          </a:xfrm>
          <a:solidFill>
            <a:schemeClr val="tx2">
              <a:lumMod val="50000"/>
              <a:lumOff val="50000"/>
            </a:schemeClr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dirty="0"/>
              <a:t>INTERPRETATION</a:t>
            </a:r>
          </a:p>
          <a:p>
            <a:r>
              <a:rPr lang="en-US" dirty="0"/>
              <a:t>Identify regular patterns in the data</a:t>
            </a:r>
          </a:p>
          <a:p>
            <a:r>
              <a:rPr lang="en-US" dirty="0"/>
              <a:t>Express the patterns through rules and criteria</a:t>
            </a:r>
          </a:p>
          <a:p>
            <a:r>
              <a:rPr lang="en-US" dirty="0"/>
              <a:t>Rules generated must be  original and non-trivial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8A45E3B-9F04-4184-9E9D-B19997C40DB2}"/>
              </a:ext>
            </a:extLst>
          </p:cNvPr>
          <p:cNvSpPr txBox="1">
            <a:spLocks/>
          </p:cNvSpPr>
          <p:nvPr/>
        </p:nvSpPr>
        <p:spPr>
          <a:xfrm>
            <a:off x="6425527" y="2555448"/>
            <a:ext cx="4611690" cy="312420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dirty="0"/>
              <a:t>PREDICTION</a:t>
            </a:r>
          </a:p>
          <a:p>
            <a:pPr>
              <a:buClr>
                <a:schemeClr val="tx1">
                  <a:lumMod val="75000"/>
                  <a:lumOff val="25000"/>
                </a:schemeClr>
              </a:buClr>
            </a:pPr>
            <a:r>
              <a:rPr lang="en-US" dirty="0"/>
              <a:t>Anticipate the value that a random variable will assume in the future</a:t>
            </a:r>
          </a:p>
          <a:p>
            <a:pPr>
              <a:buClr>
                <a:schemeClr val="tx1">
                  <a:lumMod val="75000"/>
                  <a:lumOff val="25000"/>
                </a:schemeClr>
              </a:buClr>
            </a:pPr>
            <a:r>
              <a:rPr lang="en-US" dirty="0"/>
              <a:t>Estimate the likelihood of future events.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0C161-9645-4FDB-8FCF-F2C551225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26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1E52B-F573-4710-9D4E-AC6338CB5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91911"/>
            <a:ext cx="10018713" cy="1199561"/>
          </a:xfrm>
        </p:spPr>
        <p:txBody>
          <a:bodyPr/>
          <a:lstStyle/>
          <a:p>
            <a:r>
              <a:rPr lang="en-US" dirty="0"/>
              <a:t>Models and methods for data mining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1C902-A0E5-4A59-ADB7-6CAA78901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0298" y="1084082"/>
            <a:ext cx="10018713" cy="536385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Classification trees or association rules – machine learning/knowledge discovery</a:t>
            </a:r>
          </a:p>
          <a:p>
            <a:r>
              <a:rPr lang="en-US" dirty="0"/>
              <a:t>Regression /Bayesian classifiers</a:t>
            </a:r>
          </a:p>
          <a:p>
            <a:r>
              <a:rPr lang="en-US" dirty="0"/>
              <a:t>Probability/optimization theory</a:t>
            </a:r>
          </a:p>
          <a:p>
            <a:r>
              <a:rPr lang="en-US" dirty="0"/>
              <a:t>Linear regression model – best known learning and predictive method</a:t>
            </a:r>
          </a:p>
          <a:p>
            <a:r>
              <a:rPr lang="en-US" dirty="0"/>
              <a:t>Linear regression is used to relate a dependent response variable Y to an independent predictor X; in the form  Y=</a:t>
            </a:r>
            <a:r>
              <a:rPr lang="en-US" dirty="0" err="1"/>
              <a:t>aX+b</a:t>
            </a:r>
            <a:r>
              <a:rPr lang="en-US" dirty="0"/>
              <a:t>; a and b are parameters to be determined using past observations. </a:t>
            </a:r>
          </a:p>
          <a:p>
            <a:r>
              <a:rPr lang="en-US" dirty="0"/>
              <a:t>Steps</a:t>
            </a:r>
          </a:p>
          <a:p>
            <a:pPr lvl="1"/>
            <a:r>
              <a:rPr lang="en-US" dirty="0"/>
              <a:t>Selection of a  class of models for representing patterns of data.</a:t>
            </a:r>
          </a:p>
          <a:p>
            <a:pPr lvl="1"/>
            <a:r>
              <a:rPr lang="en-US" dirty="0"/>
              <a:t>Definition of a metric for evaluating the effectiveness  and accuracy of models</a:t>
            </a:r>
          </a:p>
          <a:p>
            <a:pPr lvl="1"/>
            <a:r>
              <a:rPr lang="en-US" dirty="0"/>
              <a:t>Design a computational algorithm – optimizing the evaluation metric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19CB7D-9B74-4555-A934-95C7F73BE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46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9BD65-116D-4B95-A2D6-6B76B9653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/>
              <a:t>mining,classical</a:t>
            </a:r>
            <a:r>
              <a:rPr lang="en-US" dirty="0"/>
              <a:t> statistics and OLAP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3B304-0E69-4D72-9B08-0D6D5ACC1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8262" y="5759777"/>
            <a:ext cx="10018713" cy="57817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*OLAP – Online Analytical Processing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1C8521-C77A-497D-9432-C60C3752F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7151" y="2306421"/>
            <a:ext cx="9825872" cy="324489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26BCE3-13B7-4F98-8C2B-D8E798609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7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F2897-1E54-4195-B285-4D635B147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190500"/>
            <a:ext cx="10018713" cy="1063265"/>
          </a:xfrm>
        </p:spPr>
        <p:txBody>
          <a:bodyPr/>
          <a:lstStyle/>
          <a:p>
            <a:r>
              <a:rPr lang="en-US" dirty="0"/>
              <a:t>Applications of data mining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0DCE7-8AFC-445E-A358-A7FD4C580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09" y="1253765"/>
            <a:ext cx="10018713" cy="5102258"/>
          </a:xfrm>
        </p:spPr>
        <p:txBody>
          <a:bodyPr>
            <a:normAutofit/>
          </a:bodyPr>
          <a:lstStyle/>
          <a:p>
            <a:r>
              <a:rPr lang="en-US" dirty="0"/>
              <a:t>Relational Marketing – marketing </a:t>
            </a:r>
            <a:r>
              <a:rPr lang="en-US" dirty="0" err="1"/>
              <a:t>campaigns:cross-selling</a:t>
            </a:r>
            <a:r>
              <a:rPr lang="en-US" dirty="0"/>
              <a:t>, up-selling, market basket analysis</a:t>
            </a:r>
          </a:p>
          <a:p>
            <a:r>
              <a:rPr lang="en-US" dirty="0"/>
              <a:t>Fraud detection – insurance and banking (illegal activities)</a:t>
            </a:r>
          </a:p>
          <a:p>
            <a:r>
              <a:rPr lang="en-US" dirty="0"/>
              <a:t>Risk Evaluation – Estimate the risk connected with future decisions; granting loan based on the characteristics of the customer</a:t>
            </a:r>
          </a:p>
          <a:p>
            <a:r>
              <a:rPr lang="en-US" dirty="0"/>
              <a:t>Text Mining – web search engines, filters for email messages </a:t>
            </a:r>
          </a:p>
          <a:p>
            <a:r>
              <a:rPr lang="en-US" dirty="0"/>
              <a:t>Image Recognition – recognize written </a:t>
            </a:r>
            <a:r>
              <a:rPr lang="en-US" dirty="0" err="1"/>
              <a:t>characters,identify</a:t>
            </a:r>
            <a:r>
              <a:rPr lang="en-US" dirty="0"/>
              <a:t> human faces, detect suspicious </a:t>
            </a:r>
            <a:r>
              <a:rPr lang="en-US" dirty="0" err="1"/>
              <a:t>behaviours</a:t>
            </a:r>
            <a:endParaRPr lang="en-US" dirty="0"/>
          </a:p>
          <a:p>
            <a:r>
              <a:rPr lang="en-US" dirty="0"/>
              <a:t>Web mining – Analysis of clickstreams (sequences of pages visited) for e-commerce sites or e-learning sites</a:t>
            </a:r>
          </a:p>
          <a:p>
            <a:r>
              <a:rPr lang="en-US" dirty="0"/>
              <a:t>Medical Diagnosis – Early detection of diseases, Image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26EFD8-24AD-430B-8CF1-356355B25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879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566A1-625D-4260-BC60-0BBF4F295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8897" y="253738"/>
            <a:ext cx="10018713" cy="813062"/>
          </a:xfrm>
        </p:spPr>
        <p:txBody>
          <a:bodyPr/>
          <a:lstStyle/>
          <a:p>
            <a:r>
              <a:rPr lang="en-US" dirty="0"/>
              <a:t>Representation of input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D730A-1C24-49D5-8D48-A74BDD9F8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3164" y="1066800"/>
            <a:ext cx="10018713" cy="4848519"/>
          </a:xfrm>
        </p:spPr>
        <p:txBody>
          <a:bodyPr>
            <a:normAutofit fontScale="92500"/>
          </a:bodyPr>
          <a:lstStyle/>
          <a:p>
            <a:r>
              <a:rPr lang="en-US" dirty="0"/>
              <a:t>2 Dimensional table- data set</a:t>
            </a:r>
          </a:p>
          <a:p>
            <a:r>
              <a:rPr lang="en-US" dirty="0"/>
              <a:t>Rows – </a:t>
            </a:r>
            <a:r>
              <a:rPr lang="en-US" dirty="0" err="1"/>
              <a:t>instances,observations,records</a:t>
            </a:r>
            <a:endParaRPr lang="en-US" dirty="0"/>
          </a:p>
          <a:p>
            <a:r>
              <a:rPr lang="en-US" dirty="0"/>
              <a:t>Columns – </a:t>
            </a:r>
            <a:r>
              <a:rPr lang="en-US" dirty="0" err="1"/>
              <a:t>attributes,variables,characteristics</a:t>
            </a:r>
            <a:endParaRPr lang="en-US" dirty="0"/>
          </a:p>
          <a:p>
            <a:r>
              <a:rPr lang="en-US" dirty="0"/>
              <a:t>Categorical  - whether a customer is using pre-paid or post-paid</a:t>
            </a:r>
          </a:p>
          <a:p>
            <a:r>
              <a:rPr lang="en-US" dirty="0"/>
              <a:t>Numerical – Amount of outgoing phone calls during a month</a:t>
            </a:r>
          </a:p>
          <a:p>
            <a:r>
              <a:rPr lang="en-US" dirty="0"/>
              <a:t>Counts – true or false; a bank’s customer may/may not hold credit card.</a:t>
            </a:r>
          </a:p>
          <a:p>
            <a:r>
              <a:rPr lang="en-US" dirty="0"/>
              <a:t>Nominal – categorical attributes without natural ordering; province of residence</a:t>
            </a:r>
          </a:p>
          <a:p>
            <a:r>
              <a:rPr lang="en-US" dirty="0"/>
              <a:t>Ordinal - categorical attributes with natural ordering; education level</a:t>
            </a:r>
          </a:p>
          <a:p>
            <a:r>
              <a:rPr lang="en-US" dirty="0"/>
              <a:t>Discrete – numerical that has finite number of values</a:t>
            </a:r>
          </a:p>
          <a:p>
            <a:r>
              <a:rPr lang="en-US" dirty="0"/>
              <a:t>Continuous – numerical that has uncountable infinite number of values.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98074-3A98-4E26-8A90-3AD059CDD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9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2DCA3-A5EA-426E-B4BB-FBC615C81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91912"/>
            <a:ext cx="10018713" cy="879050"/>
          </a:xfrm>
        </p:spPr>
        <p:txBody>
          <a:bodyPr/>
          <a:lstStyle/>
          <a:p>
            <a:r>
              <a:rPr lang="en-US" dirty="0"/>
              <a:t>Data Mining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89CD9-E59D-465F-B6B4-257954736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7E9F3A-BDFE-4192-A879-B9FE4BC710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4843" y="1066800"/>
            <a:ext cx="7617643" cy="545429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3D3F22-9A6D-4B5A-ACB8-68B5A25F4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481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715</Words>
  <Application>Microsoft Office PowerPoint</Application>
  <PresentationFormat>Widescreen</PresentationFormat>
  <Paragraphs>90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Corbel</vt:lpstr>
      <vt:lpstr>Parallax</vt:lpstr>
      <vt:lpstr>Worksheet</vt:lpstr>
      <vt:lpstr>Data Mining</vt:lpstr>
      <vt:lpstr>Data Mining</vt:lpstr>
      <vt:lpstr>Data Mining</vt:lpstr>
      <vt:lpstr>Data Mining Activities</vt:lpstr>
      <vt:lpstr>Models and methods for data mining</vt:lpstr>
      <vt:lpstr>Data mining,classical statistics and OLAP</vt:lpstr>
      <vt:lpstr>Applications of data mining</vt:lpstr>
      <vt:lpstr>Representation of input data</vt:lpstr>
      <vt:lpstr>Data Mining Process</vt:lpstr>
      <vt:lpstr>Analysis Methodologies</vt:lpstr>
      <vt:lpstr>PowerPoint Presentation</vt:lpstr>
      <vt:lpstr>PowerPoint Presentation</vt:lpstr>
      <vt:lpstr>Actors and roles in the data mining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Mining</dc:title>
  <dc:creator>sudhasies@gmail.com</dc:creator>
  <cp:lastModifiedBy>sudhasies@gmail.com</cp:lastModifiedBy>
  <cp:revision>8</cp:revision>
  <dcterms:created xsi:type="dcterms:W3CDTF">2020-05-09T17:32:37Z</dcterms:created>
  <dcterms:modified xsi:type="dcterms:W3CDTF">2021-12-21T06:18:27Z</dcterms:modified>
</cp:coreProperties>
</file>